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21945600" cy="32918400"/>
  <p:notesSz cx="6858000" cy="9144000"/>
  <p:defaultTextStyle>
    <a:defPPr>
      <a:defRPr lang="en-US"/>
    </a:defPPr>
    <a:lvl1pPr marL="0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1pPr>
    <a:lvl2pPr marL="1316736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2pPr>
    <a:lvl3pPr marL="2633472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3pPr>
    <a:lvl4pPr marL="3950208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4pPr>
    <a:lvl5pPr marL="5266944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5pPr>
    <a:lvl6pPr marL="6583680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6pPr>
    <a:lvl7pPr marL="7900416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7pPr>
    <a:lvl8pPr marL="9217152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8pPr>
    <a:lvl9pPr marL="10533888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49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85" autoAdjust="0"/>
    <p:restoredTop sz="94660"/>
  </p:normalViewPr>
  <p:slideViewPr>
    <p:cSldViewPr snapToGrid="0">
      <p:cViewPr varScale="1">
        <p:scale>
          <a:sx n="16" d="100"/>
          <a:sy n="16" d="100"/>
        </p:scale>
        <p:origin x="1325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513241" y="31519167"/>
            <a:ext cx="18743499" cy="457198"/>
            <a:chOff x="10667100" y="685105"/>
            <a:chExt cx="22103698" cy="121421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10667100" y="687389"/>
              <a:ext cx="18042869" cy="0"/>
            </a:xfrm>
            <a:prstGeom prst="line">
              <a:avLst/>
            </a:prstGeom>
            <a:ln w="57150" cmpd="sng">
              <a:solidFill>
                <a:srgbClr val="36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29416946" y="1891718"/>
              <a:ext cx="3353852" cy="0"/>
            </a:xfrm>
            <a:prstGeom prst="line">
              <a:avLst/>
            </a:prstGeom>
            <a:ln w="57150" cmpd="sng">
              <a:solidFill>
                <a:srgbClr val="36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8689375" y="685105"/>
              <a:ext cx="743816" cy="1214211"/>
            </a:xfrm>
            <a:prstGeom prst="line">
              <a:avLst/>
            </a:prstGeom>
            <a:ln w="57150" cmpd="sng">
              <a:solidFill>
                <a:srgbClr val="36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822886" y="31067906"/>
            <a:ext cx="2122714" cy="1850493"/>
          </a:xfrm>
          <a:prstGeom prst="rect">
            <a:avLst/>
          </a:prstGeom>
        </p:spPr>
      </p:pic>
      <p:sp>
        <p:nvSpPr>
          <p:cNvPr id="12" name="Freeform 11"/>
          <p:cNvSpPr>
            <a:spLocks noChangeAspect="1"/>
          </p:cNvSpPr>
          <p:nvPr userDrawn="1"/>
        </p:nvSpPr>
        <p:spPr>
          <a:xfrm flipV="1">
            <a:off x="0" y="533169"/>
            <a:ext cx="3295801" cy="2348263"/>
          </a:xfrm>
          <a:custGeom>
            <a:avLst/>
            <a:gdLst>
              <a:gd name="connsiteX0" fmla="*/ 0 w 4267620"/>
              <a:gd name="connsiteY0" fmla="*/ 2880942 h 2880942"/>
              <a:gd name="connsiteX1" fmla="*/ 2917037 w 4267620"/>
              <a:gd name="connsiteY1" fmla="*/ 2880942 h 2880942"/>
              <a:gd name="connsiteX2" fmla="*/ 2917037 w 4267620"/>
              <a:gd name="connsiteY2" fmla="*/ 2880000 h 2880942"/>
              <a:gd name="connsiteX3" fmla="*/ 4267620 w 4267620"/>
              <a:gd name="connsiteY3" fmla="*/ 2880000 h 2880942"/>
              <a:gd name="connsiteX4" fmla="*/ 2917037 w 4267620"/>
              <a:gd name="connsiteY4" fmla="*/ 1831 h 2880942"/>
              <a:gd name="connsiteX5" fmla="*/ 2917037 w 4267620"/>
              <a:gd name="connsiteY5" fmla="*/ 942 h 2880942"/>
              <a:gd name="connsiteX6" fmla="*/ 2916620 w 4267620"/>
              <a:gd name="connsiteY6" fmla="*/ 942 h 2880942"/>
              <a:gd name="connsiteX7" fmla="*/ 2916178 w 4267620"/>
              <a:gd name="connsiteY7" fmla="*/ 0 h 2880942"/>
              <a:gd name="connsiteX8" fmla="*/ 2916178 w 4267620"/>
              <a:gd name="connsiteY8" fmla="*/ 942 h 2880942"/>
              <a:gd name="connsiteX9" fmla="*/ 0 w 4267620"/>
              <a:gd name="connsiteY9" fmla="*/ 942 h 288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7620" h="2880942">
                <a:moveTo>
                  <a:pt x="0" y="2880942"/>
                </a:moveTo>
                <a:lnTo>
                  <a:pt x="2917037" y="2880942"/>
                </a:lnTo>
                <a:lnTo>
                  <a:pt x="2917037" y="2880000"/>
                </a:lnTo>
                <a:lnTo>
                  <a:pt x="4267620" y="2880000"/>
                </a:lnTo>
                <a:lnTo>
                  <a:pt x="2917037" y="1831"/>
                </a:lnTo>
                <a:lnTo>
                  <a:pt x="2917037" y="942"/>
                </a:lnTo>
                <a:lnTo>
                  <a:pt x="2916620" y="942"/>
                </a:lnTo>
                <a:lnTo>
                  <a:pt x="2916178" y="0"/>
                </a:lnTo>
                <a:lnTo>
                  <a:pt x="2916178" y="942"/>
                </a:lnTo>
                <a:lnTo>
                  <a:pt x="0" y="942"/>
                </a:lnTo>
                <a:close/>
              </a:path>
            </a:pathLst>
          </a:custGeom>
          <a:solidFill>
            <a:srgbClr val="29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37916" y="140035"/>
            <a:ext cx="5004000" cy="3319260"/>
          </a:xfrm>
          <a:prstGeom prst="rect">
            <a:avLst/>
          </a:prstGeom>
        </p:spPr>
      </p:pic>
      <p:pic>
        <p:nvPicPr>
          <p:cNvPr id="14" name="Picture 2" descr="https://iimatm.in/wp-content/uploads/2024/04/site-logo-download-6.png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33451" y="196179"/>
            <a:ext cx="1962570" cy="81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7107859" y="128024"/>
            <a:ext cx="1922738" cy="1001427"/>
          </a:xfrm>
          <a:prstGeom prst="rect">
            <a:avLst/>
          </a:prstGeom>
        </p:spPr>
      </p:pic>
      <p:grpSp>
        <p:nvGrpSpPr>
          <p:cNvPr id="48" name="Group 47"/>
          <p:cNvGrpSpPr/>
          <p:nvPr userDrawn="1"/>
        </p:nvGrpSpPr>
        <p:grpSpPr>
          <a:xfrm>
            <a:off x="8744364" y="1688048"/>
            <a:ext cx="10076798" cy="1965262"/>
            <a:chOff x="9924873" y="2272357"/>
            <a:chExt cx="10076798" cy="1965262"/>
          </a:xfrm>
        </p:grpSpPr>
        <p:sp>
          <p:nvSpPr>
            <p:cNvPr id="19" name="Rectangle 18"/>
            <p:cNvSpPr/>
            <p:nvPr/>
          </p:nvSpPr>
          <p:spPr>
            <a:xfrm>
              <a:off x="9924873" y="2272357"/>
              <a:ext cx="10076798" cy="104644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200" b="1" i="0" u="none" strike="noStrike" kern="0" cap="none" spc="0" normalizeH="0" baseline="0" noProof="0" dirty="0" smtClean="0">
                  <a:ln w="12700">
                    <a:solidFill>
                      <a:prstClr val="white"/>
                    </a:solidFill>
                    <a:prstDash val="solid"/>
                  </a:ln>
                  <a:solidFill>
                    <a:srgbClr val="12499B"/>
                  </a:solidFill>
                  <a:effectLst>
                    <a:outerShdw blurRad="12700" dist="63500" dir="2700000" algn="tl" rotWithShape="0">
                      <a:prstClr val="white"/>
                    </a:outerShdw>
                  </a:effectLst>
                  <a:uLnTx/>
                  <a:uFillTx/>
                  <a:latin typeface="Arial Black" panose="020B0A04020102020204" pitchFamily="34" charset="0"/>
                </a:rPr>
                <a:t>IIM – ATM 2024 &amp; NMA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1170268" y="3406622"/>
              <a:ext cx="7537833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800" b="1" dirty="0">
                  <a:ln w="12700">
                    <a:noFill/>
                    <a:prstDash val="solid"/>
                  </a:ln>
                  <a:solidFill>
                    <a:srgbClr val="12499B"/>
                  </a:solidFill>
                  <a:effectLst>
                    <a:outerShdw blurRad="12700" dist="63500" dir="2700000" algn="tl" rotWithShape="0">
                      <a:prstClr val="white"/>
                    </a:outerShdw>
                  </a:effectLst>
                </a:rPr>
                <a:t>GKVK</a:t>
              </a:r>
              <a:r>
                <a:rPr lang="en-US" sz="4800" b="1" dirty="0" smtClean="0">
                  <a:ln w="12700">
                    <a:noFill/>
                    <a:prstDash val="solid"/>
                  </a:ln>
                  <a:solidFill>
                    <a:srgbClr val="12499B"/>
                  </a:solidFill>
                  <a:effectLst>
                    <a:outerShdw blurRad="12700" dist="63500" dir="2700000" algn="tl" rotWithShape="0">
                      <a:prstClr val="white"/>
                    </a:outerShdw>
                  </a:effectLst>
                </a:rPr>
                <a:t>, </a:t>
              </a:r>
              <a:r>
                <a:rPr lang="en-US" sz="4800" b="1" dirty="0">
                  <a:ln w="12700">
                    <a:noFill/>
                    <a:prstDash val="solid"/>
                  </a:ln>
                  <a:solidFill>
                    <a:srgbClr val="12499B"/>
                  </a:solidFill>
                  <a:effectLst>
                    <a:outerShdw blurRad="12700" dist="63500" dir="2700000" algn="tl" rotWithShape="0">
                      <a:prstClr val="white"/>
                    </a:outerShdw>
                  </a:effectLst>
                </a:rPr>
                <a:t>Bengaluru, Nov. </a:t>
              </a:r>
              <a:r>
                <a:rPr lang="en-US" sz="4800" b="1" dirty="0" smtClean="0">
                  <a:ln w="12700">
                    <a:noFill/>
                    <a:prstDash val="solid"/>
                  </a:ln>
                  <a:solidFill>
                    <a:srgbClr val="12499B"/>
                  </a:solidFill>
                  <a:effectLst>
                    <a:outerShdw blurRad="12700" dist="63500" dir="2700000" algn="tl" rotWithShape="0">
                      <a:prstClr val="white"/>
                    </a:outerShdw>
                  </a:effectLst>
                </a:rPr>
                <a:t>20-22</a:t>
              </a:r>
              <a:endParaRPr lang="en-US" sz="4800" b="1" dirty="0">
                <a:ln w="12700">
                  <a:noFill/>
                  <a:prstDash val="solid"/>
                </a:ln>
                <a:solidFill>
                  <a:srgbClr val="12499B"/>
                </a:solidFill>
                <a:effectLst>
                  <a:outerShdw blurRad="12700" dist="63500" dir="2700000" algn="tl" rotWithShape="0">
                    <a:prstClr val="white"/>
                  </a:outerShdw>
                </a:effectLst>
              </a:endParaRPr>
            </a:p>
          </p:txBody>
        </p:sp>
      </p:grpSp>
      <p:sp>
        <p:nvSpPr>
          <p:cNvPr id="21" name="Parallelogram 20"/>
          <p:cNvSpPr>
            <a:spLocks noChangeAspect="1"/>
          </p:cNvSpPr>
          <p:nvPr userDrawn="1"/>
        </p:nvSpPr>
        <p:spPr>
          <a:xfrm>
            <a:off x="2143650" y="193176"/>
            <a:ext cx="851479" cy="1224000"/>
          </a:xfrm>
          <a:prstGeom prst="parallelogram">
            <a:avLst>
              <a:gd name="adj" fmla="val 65626"/>
            </a:avLst>
          </a:prstGeom>
          <a:solidFill>
            <a:srgbClr val="D9D9D9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2" name="Parallelogram 21"/>
          <p:cNvSpPr>
            <a:spLocks noChangeAspect="1"/>
          </p:cNvSpPr>
          <p:nvPr userDrawn="1"/>
        </p:nvSpPr>
        <p:spPr>
          <a:xfrm>
            <a:off x="1259269" y="193176"/>
            <a:ext cx="851479" cy="1224000"/>
          </a:xfrm>
          <a:prstGeom prst="parallelogram">
            <a:avLst>
              <a:gd name="adj" fmla="val 65626"/>
            </a:avLst>
          </a:prstGeom>
          <a:solidFill>
            <a:srgbClr val="12499B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3" name="Parallelogram 22"/>
          <p:cNvSpPr>
            <a:spLocks noChangeAspect="1"/>
          </p:cNvSpPr>
          <p:nvPr userDrawn="1"/>
        </p:nvSpPr>
        <p:spPr>
          <a:xfrm>
            <a:off x="1698845" y="196417"/>
            <a:ext cx="851479" cy="1224000"/>
          </a:xfrm>
          <a:prstGeom prst="parallelogram">
            <a:avLst>
              <a:gd name="adj" fmla="val 65626"/>
            </a:avLst>
          </a:prstGeom>
          <a:solidFill>
            <a:srgbClr val="D91C27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grpSp>
        <p:nvGrpSpPr>
          <p:cNvPr id="2" name="Group 1"/>
          <p:cNvGrpSpPr/>
          <p:nvPr userDrawn="1"/>
        </p:nvGrpSpPr>
        <p:grpSpPr>
          <a:xfrm>
            <a:off x="8978563" y="478186"/>
            <a:ext cx="12863456" cy="868117"/>
            <a:chOff x="8701145" y="393298"/>
            <a:chExt cx="12863456" cy="868117"/>
          </a:xfrm>
        </p:grpSpPr>
        <p:grpSp>
          <p:nvGrpSpPr>
            <p:cNvPr id="24" name="Group 23"/>
            <p:cNvGrpSpPr>
              <a:grpSpLocks noChangeAspect="1"/>
            </p:cNvGrpSpPr>
            <p:nvPr userDrawn="1"/>
          </p:nvGrpSpPr>
          <p:grpSpPr>
            <a:xfrm>
              <a:off x="8857172" y="510010"/>
              <a:ext cx="12707429" cy="751405"/>
              <a:chOff x="11437590" y="678873"/>
              <a:chExt cx="15472537" cy="1090997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>
                <a:off x="11437590" y="687389"/>
                <a:ext cx="9029705" cy="0"/>
              </a:xfrm>
              <a:prstGeom prst="line">
                <a:avLst/>
              </a:prstGeom>
              <a:ln w="57150" cmpd="sng">
                <a:solidFill>
                  <a:srgbClr val="3632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V="1">
                <a:off x="21124101" y="1757723"/>
                <a:ext cx="5786026" cy="0"/>
              </a:xfrm>
              <a:prstGeom prst="line">
                <a:avLst/>
              </a:prstGeom>
              <a:ln w="57150" cmpd="sng">
                <a:solidFill>
                  <a:srgbClr val="3632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20436174" y="678873"/>
                <a:ext cx="715429" cy="1090997"/>
              </a:xfrm>
              <a:prstGeom prst="line">
                <a:avLst/>
              </a:prstGeom>
              <a:ln w="57150" cmpd="sng">
                <a:solidFill>
                  <a:srgbClr val="3632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Oval 27"/>
            <p:cNvSpPr>
              <a:spLocks noChangeAspect="1"/>
            </p:cNvSpPr>
            <p:nvPr userDrawn="1"/>
          </p:nvSpPr>
          <p:spPr>
            <a:xfrm>
              <a:off x="8701145" y="393298"/>
              <a:ext cx="236532" cy="234750"/>
            </a:xfrm>
            <a:prstGeom prst="ellipse">
              <a:avLst/>
            </a:prstGeom>
            <a:solidFill>
              <a:srgbClr val="12499B"/>
            </a:solidFill>
            <a:ln w="19050">
              <a:solidFill>
                <a:srgbClr val="3043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Oval 28"/>
            <p:cNvSpPr>
              <a:spLocks noChangeAspect="1"/>
            </p:cNvSpPr>
            <p:nvPr userDrawn="1"/>
          </p:nvSpPr>
          <p:spPr>
            <a:xfrm>
              <a:off x="9577871" y="395987"/>
              <a:ext cx="236532" cy="234750"/>
            </a:xfrm>
            <a:prstGeom prst="ellipse">
              <a:avLst/>
            </a:prstGeom>
            <a:solidFill>
              <a:srgbClr val="D91C27"/>
            </a:solidFill>
            <a:ln w="19050">
              <a:solidFill>
                <a:srgbClr val="3043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0" name="Oval 29"/>
            <p:cNvSpPr>
              <a:spLocks noChangeAspect="1"/>
            </p:cNvSpPr>
            <p:nvPr userDrawn="1"/>
          </p:nvSpPr>
          <p:spPr>
            <a:xfrm>
              <a:off x="10456619" y="396618"/>
              <a:ext cx="236532" cy="234750"/>
            </a:xfrm>
            <a:prstGeom prst="ellipse">
              <a:avLst/>
            </a:prstGeom>
            <a:solidFill>
              <a:srgbClr val="D9D9D9"/>
            </a:solidFill>
            <a:ln w="19050">
              <a:solidFill>
                <a:srgbClr val="3043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47" name="Group 46"/>
          <p:cNvGrpSpPr/>
          <p:nvPr userDrawn="1"/>
        </p:nvGrpSpPr>
        <p:grpSpPr>
          <a:xfrm>
            <a:off x="8800075" y="2687680"/>
            <a:ext cx="10008000" cy="217211"/>
            <a:chOff x="9957724" y="3462271"/>
            <a:chExt cx="10008000" cy="217211"/>
          </a:xfrm>
        </p:grpSpPr>
        <p:cxnSp>
          <p:nvCxnSpPr>
            <p:cNvPr id="17" name="Straight Connector 16"/>
            <p:cNvCxnSpPr>
              <a:cxnSpLocks noChangeAspect="1"/>
            </p:cNvCxnSpPr>
            <p:nvPr userDrawn="1"/>
          </p:nvCxnSpPr>
          <p:spPr>
            <a:xfrm>
              <a:off x="9957724" y="3554779"/>
              <a:ext cx="10008000" cy="1"/>
            </a:xfrm>
            <a:prstGeom prst="line">
              <a:avLst/>
            </a:prstGeom>
            <a:noFill/>
            <a:ln w="6350" cap="flat" cmpd="sng" algn="ctr">
              <a:solidFill>
                <a:srgbClr val="D9D9D9"/>
              </a:solidFill>
              <a:prstDash val="solid"/>
              <a:miter lim="800000"/>
            </a:ln>
            <a:effectLst/>
          </p:spPr>
        </p:cxnSp>
        <p:grpSp>
          <p:nvGrpSpPr>
            <p:cNvPr id="31" name="Group 30"/>
            <p:cNvGrpSpPr>
              <a:grpSpLocks noChangeAspect="1"/>
            </p:cNvGrpSpPr>
            <p:nvPr userDrawn="1"/>
          </p:nvGrpSpPr>
          <p:grpSpPr>
            <a:xfrm>
              <a:off x="10113352" y="3462271"/>
              <a:ext cx="504000" cy="217211"/>
              <a:chOff x="11709824" y="3472196"/>
              <a:chExt cx="449512" cy="193728"/>
            </a:xfrm>
          </p:grpSpPr>
          <p:sp>
            <p:nvSpPr>
              <p:cNvPr id="32" name="Parallelogram 31"/>
              <p:cNvSpPr/>
              <p:nvPr/>
            </p:nvSpPr>
            <p:spPr>
              <a:xfrm>
                <a:off x="11709824" y="3472196"/>
                <a:ext cx="186244" cy="193728"/>
              </a:xfrm>
              <a:prstGeom prst="parallelogram">
                <a:avLst>
                  <a:gd name="adj" fmla="val 58493"/>
                </a:avLst>
              </a:prstGeom>
              <a:solidFill>
                <a:srgbClr val="12499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40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Parallelogram 32"/>
              <p:cNvSpPr/>
              <p:nvPr/>
            </p:nvSpPr>
            <p:spPr>
              <a:xfrm>
                <a:off x="11973091" y="3472196"/>
                <a:ext cx="186245" cy="193728"/>
              </a:xfrm>
              <a:prstGeom prst="parallelogram">
                <a:avLst>
                  <a:gd name="adj" fmla="val 58493"/>
                </a:avLst>
              </a:prstGeom>
              <a:solidFill>
                <a:srgbClr val="D9D9D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40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Parallelogram 33"/>
              <p:cNvSpPr/>
              <p:nvPr/>
            </p:nvSpPr>
            <p:spPr>
              <a:xfrm>
                <a:off x="11844090" y="3472196"/>
                <a:ext cx="186244" cy="193728"/>
              </a:xfrm>
              <a:prstGeom prst="parallelogram">
                <a:avLst>
                  <a:gd name="adj" fmla="val 58493"/>
                </a:avLst>
              </a:prstGeom>
              <a:solidFill>
                <a:srgbClr val="D91C2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40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Hexagon 34"/>
          <p:cNvSpPr>
            <a:spLocks noChangeAspect="1"/>
          </p:cNvSpPr>
          <p:nvPr userDrawn="1"/>
        </p:nvSpPr>
        <p:spPr>
          <a:xfrm>
            <a:off x="323978" y="1895248"/>
            <a:ext cx="423831" cy="380881"/>
          </a:xfrm>
          <a:prstGeom prst="hexagon">
            <a:avLst/>
          </a:prstGeom>
          <a:solidFill>
            <a:srgbClr val="D9D9D9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6" name="Picture 35"/>
          <p:cNvPicPr>
            <a:picLocks noChangeAspect="1"/>
          </p:cNvPicPr>
          <p:nvPr userDrawn="1"/>
        </p:nvPicPr>
        <p:blipFill rotWithShape="1">
          <a:blip r:embed="rId6"/>
          <a:srcRect l="65978"/>
          <a:stretch/>
        </p:blipFill>
        <p:spPr>
          <a:xfrm>
            <a:off x="-1663" y="1958924"/>
            <a:ext cx="265431" cy="690732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 rotWithShape="1">
          <a:blip r:embed="rId7"/>
          <a:srcRect b="29967"/>
          <a:stretch/>
        </p:blipFill>
        <p:spPr>
          <a:xfrm>
            <a:off x="167508" y="2442091"/>
            <a:ext cx="697099" cy="436127"/>
          </a:xfrm>
          <a:prstGeom prst="rect">
            <a:avLst/>
          </a:prstGeom>
        </p:spPr>
      </p:pic>
      <p:sp>
        <p:nvSpPr>
          <p:cNvPr id="38" name="Parallelogram 37"/>
          <p:cNvSpPr>
            <a:spLocks noChangeAspect="1"/>
          </p:cNvSpPr>
          <p:nvPr userDrawn="1"/>
        </p:nvSpPr>
        <p:spPr>
          <a:xfrm>
            <a:off x="16423241" y="4179770"/>
            <a:ext cx="5195220" cy="1060078"/>
          </a:xfrm>
          <a:prstGeom prst="parallelogram">
            <a:avLst>
              <a:gd name="adj" fmla="val 44580"/>
            </a:avLst>
          </a:prstGeom>
          <a:solidFill>
            <a:srgbClr val="D91C27"/>
          </a:solidFill>
          <a:ln>
            <a:solidFill>
              <a:srgbClr val="29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IN" sz="6000" dirty="0"/>
          </a:p>
        </p:txBody>
      </p:sp>
      <p:sp>
        <p:nvSpPr>
          <p:cNvPr id="39" name="Parallelogram 38"/>
          <p:cNvSpPr>
            <a:spLocks noChangeAspect="1"/>
          </p:cNvSpPr>
          <p:nvPr userDrawn="1"/>
        </p:nvSpPr>
        <p:spPr>
          <a:xfrm>
            <a:off x="323978" y="4178114"/>
            <a:ext cx="15904629" cy="1060078"/>
          </a:xfrm>
          <a:prstGeom prst="parallelogram">
            <a:avLst>
              <a:gd name="adj" fmla="val 44580"/>
            </a:avLst>
          </a:prstGeom>
          <a:solidFill>
            <a:srgbClr val="12499B"/>
          </a:solidFill>
          <a:ln>
            <a:solidFill>
              <a:srgbClr val="29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endParaRPr lang="en-IN" sz="3600" b="1" dirty="0">
              <a:solidFill>
                <a:srgbClr val="FFFFFF"/>
              </a:solidFill>
              <a:latin typeface="Bahnschrift" panose="020B0502040204020203" pitchFamily="34" charset="0"/>
            </a:endParaRPr>
          </a:p>
        </p:txBody>
      </p:sp>
      <p:sp>
        <p:nvSpPr>
          <p:cNvPr id="40" name="Rectangle 39"/>
          <p:cNvSpPr>
            <a:spLocks noChangeAspect="1"/>
          </p:cNvSpPr>
          <p:nvPr userDrawn="1"/>
        </p:nvSpPr>
        <p:spPr>
          <a:xfrm>
            <a:off x="832290" y="3443435"/>
            <a:ext cx="28932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i="1" dirty="0" smtClean="0">
                <a:solidFill>
                  <a:srgbClr val="12499B"/>
                </a:solidFill>
                <a:latin typeface="Bahnschrift" panose="020B0502040204020203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THEME</a:t>
            </a:r>
            <a:endParaRPr lang="en-IN" sz="4400" dirty="0">
              <a:solidFill>
                <a:srgbClr val="12499B"/>
              </a:solidFill>
              <a:latin typeface="Bahnschrift" panose="020B0502040204020203" pitchFamily="34" charset="0"/>
            </a:endParaRPr>
          </a:p>
        </p:txBody>
      </p:sp>
      <p:sp>
        <p:nvSpPr>
          <p:cNvPr id="41" name="Rectangle 40"/>
          <p:cNvSpPr>
            <a:spLocks noChangeAspect="1"/>
          </p:cNvSpPr>
          <p:nvPr userDrawn="1"/>
        </p:nvSpPr>
        <p:spPr>
          <a:xfrm>
            <a:off x="17513159" y="3443360"/>
            <a:ext cx="40514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4000" b="1" i="1" dirty="0" smtClean="0">
                <a:solidFill>
                  <a:srgbClr val="D91C27"/>
                </a:solidFill>
                <a:latin typeface="Bahnschrift" panose="020B0502040204020203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ABSTRACT ID</a:t>
            </a:r>
            <a:endParaRPr lang="en-IN" sz="4400" dirty="0">
              <a:solidFill>
                <a:srgbClr val="D91C27"/>
              </a:solidFill>
              <a:latin typeface="Bahnschrift" panose="020B0502040204020203" pitchFamily="34" charset="0"/>
            </a:endParaRPr>
          </a:p>
        </p:txBody>
      </p:sp>
      <p:sp>
        <p:nvSpPr>
          <p:cNvPr id="42" name="Title 1"/>
          <p:cNvSpPr>
            <a:spLocks noGrp="1" noChangeAspect="1"/>
          </p:cNvSpPr>
          <p:nvPr userDrawn="1">
            <p:ph type="ctrTitle" hasCustomPrompt="1"/>
          </p:nvPr>
        </p:nvSpPr>
        <p:spPr>
          <a:xfrm>
            <a:off x="809338" y="4277537"/>
            <a:ext cx="15251277" cy="867772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Bahnschrift SemiBold" panose="020B0502040204020203" pitchFamily="34" charset="0"/>
              </a:defRPr>
            </a:lvl1pPr>
          </a:lstStyle>
          <a:p>
            <a:r>
              <a:rPr lang="en-US" dirty="0" smtClean="0"/>
              <a:t>Write Full Theme Name</a:t>
            </a:r>
            <a:endParaRPr lang="en-US" dirty="0"/>
          </a:p>
        </p:txBody>
      </p:sp>
      <p:sp>
        <p:nvSpPr>
          <p:cNvPr id="52" name="Text Placeholder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472728" y="4178114"/>
            <a:ext cx="5164137" cy="1092200"/>
          </a:xfrm>
        </p:spPr>
        <p:txBody>
          <a:bodyPr lIns="72000" tIns="36000" rIns="72000" bIns="36000" anchor="ctr" anchorCtr="0">
            <a:normAutofit/>
          </a:bodyPr>
          <a:lstStyle>
            <a:lvl1pPr marL="0" indent="0" algn="ctr">
              <a:buNone/>
              <a:defRPr sz="6600" b="1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pPr lvl="0"/>
            <a:r>
              <a:rPr lang="en-US" dirty="0" smtClean="0"/>
              <a:t>ABS. ID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67564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E33AC-FD30-460F-A9B2-F4C34292ECA3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5504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9011099-C448-52DF-A76B-FB457B123C7C}"/>
              </a:ext>
            </a:extLst>
          </p:cNvPr>
          <p:cNvSpPr txBox="1"/>
          <p:nvPr/>
        </p:nvSpPr>
        <p:spPr>
          <a:xfrm>
            <a:off x="1308984" y="8055201"/>
            <a:ext cx="1859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Title Box Background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: RGB (222, 235, 247)</a:t>
            </a:r>
            <a:endParaRPr lang="en-IN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9011099-C448-52DF-A76B-FB457B123C7C}"/>
              </a:ext>
            </a:extLst>
          </p:cNvPr>
          <p:cNvSpPr txBox="1"/>
          <p:nvPr/>
        </p:nvSpPr>
        <p:spPr>
          <a:xfrm>
            <a:off x="590784" y="9231540"/>
            <a:ext cx="2078273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IN" sz="3600" b="1" dirty="0" smtClean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Paragraph Headings [Arial 30, bold, </a:t>
            </a:r>
            <a:r>
              <a:rPr lang="en-US" sz="3600" b="1" dirty="0" err="1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3600" b="1" dirty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RGB (18,73,155</a:t>
            </a:r>
            <a:r>
              <a:rPr lang="en-IN" sz="3600" b="1" dirty="0" smtClean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)] : 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Paragraph Text, Arial 28, Normal, Black</a:t>
            </a:r>
            <a:endParaRPr lang="en-I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7218" y="11132349"/>
            <a:ext cx="6457756" cy="644150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9658721-0633-9421-1B18-3E925E11F5BF}"/>
              </a:ext>
            </a:extLst>
          </p:cNvPr>
          <p:cNvSpPr txBox="1"/>
          <p:nvPr/>
        </p:nvSpPr>
        <p:spPr>
          <a:xfrm>
            <a:off x="6858000" y="18016840"/>
            <a:ext cx="147359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Fig.no [</a:t>
            </a:r>
            <a:r>
              <a:rPr lang="en-IN" sz="2800" b="1" dirty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 </a:t>
            </a:r>
            <a:r>
              <a:rPr lang="en-IN" sz="2800" b="1" dirty="0" smtClean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28, </a:t>
            </a:r>
            <a:r>
              <a:rPr lang="en-IN" sz="2800" b="1" dirty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bold, </a:t>
            </a:r>
            <a:r>
              <a:rPr lang="en-US" sz="2800" b="1" dirty="0" err="1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2800" b="1" dirty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RGB (18,73,155</a:t>
            </a:r>
            <a:r>
              <a:rPr lang="en-IN" sz="2800" b="1" dirty="0" smtClean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)]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Figure Caption,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Arial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28, Normal,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lack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(figure no. and caption to be written in-line)</a:t>
            </a:r>
            <a:endParaRPr lang="en-IN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9658721-0633-9421-1B18-3E925E11F5BF}"/>
              </a:ext>
            </a:extLst>
          </p:cNvPr>
          <p:cNvSpPr txBox="1"/>
          <p:nvPr/>
        </p:nvSpPr>
        <p:spPr>
          <a:xfrm>
            <a:off x="11975878" y="23369140"/>
            <a:ext cx="106928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No [</a:t>
            </a:r>
            <a:r>
              <a:rPr lang="en-IN" sz="2800" b="1" dirty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 </a:t>
            </a:r>
            <a:r>
              <a:rPr lang="en-IN" sz="2800" b="1" dirty="0" smtClean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28, </a:t>
            </a:r>
            <a:r>
              <a:rPr lang="en-IN" sz="2800" b="1" dirty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bold, </a:t>
            </a:r>
            <a:r>
              <a:rPr lang="en-US" sz="2800" b="1" dirty="0" err="1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2800" b="1" dirty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RGB (18,73,155</a:t>
            </a:r>
            <a:r>
              <a:rPr lang="en-IN" sz="2800" b="1" dirty="0" smtClean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)]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Table Caption,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Arial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28, Normal,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lack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(table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caption to be written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 next line)</a:t>
            </a:r>
            <a:endParaRPr lang="en-IN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FFE76E32-5DC5-335C-26EE-FC367FD2F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7483" y="25776588"/>
            <a:ext cx="5990660" cy="27722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9011099-C448-52DF-A76B-FB457B123C7C}"/>
              </a:ext>
            </a:extLst>
          </p:cNvPr>
          <p:cNvSpPr txBox="1"/>
          <p:nvPr/>
        </p:nvSpPr>
        <p:spPr>
          <a:xfrm>
            <a:off x="1308984" y="11785225"/>
            <a:ext cx="718890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Presentation Flow</a:t>
            </a:r>
            <a:endParaRPr lang="en-IN" sz="36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Introduction/Background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3600" dirty="0"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Materials and Methods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Results and Discussion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9011099-C448-52DF-A76B-FB457B123C7C}"/>
              </a:ext>
            </a:extLst>
          </p:cNvPr>
          <p:cNvSpPr txBox="1"/>
          <p:nvPr/>
        </p:nvSpPr>
        <p:spPr>
          <a:xfrm>
            <a:off x="410676" y="20022070"/>
            <a:ext cx="11826240" cy="10325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Themes</a:t>
            </a:r>
            <a:endParaRPr lang="en-IN" sz="28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Mineral Processing – Ferrous, Non-ferrous and Coal</a:t>
            </a:r>
          </a:p>
          <a:p>
            <a:pPr marL="571500" indent="-5715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Ironmaking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and Steelmaking</a:t>
            </a:r>
          </a:p>
          <a:p>
            <a:pPr marL="571500" indent="-5715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Non-ferrous Metal Processing</a:t>
            </a:r>
          </a:p>
          <a:p>
            <a:pPr marL="571500" indent="-5715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Solidification and Continuous Casting</a:t>
            </a:r>
          </a:p>
          <a:p>
            <a:pPr marL="571500" indent="-5715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Metal Forming - Hot Rolling, Cold Rolling, Forging and Drawing</a:t>
            </a:r>
          </a:p>
          <a:p>
            <a:pPr marL="571500" indent="-5715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Metal Joining – Ferrous and Non-ferrous</a:t>
            </a:r>
          </a:p>
          <a:p>
            <a:pPr marL="571500" indent="-5715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Powder Metallurgy and Additive Manufacturing</a:t>
            </a:r>
          </a:p>
          <a:p>
            <a:pPr marL="571500" indent="-5715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Bio-Materials, Smart Materials and Functional Materials</a:t>
            </a:r>
          </a:p>
          <a:p>
            <a:pPr marL="571500" indent="-5715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Integrated Computational Materials Engineering (ICME), Modeling and Simulation</a:t>
            </a:r>
          </a:p>
          <a:p>
            <a:pPr marL="571500" indent="-5715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Digitalization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and Industry 4.0</a:t>
            </a:r>
          </a:p>
          <a:p>
            <a:pPr marL="571500" indent="-5715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Structure Property Correlation</a:t>
            </a:r>
          </a:p>
          <a:p>
            <a:pPr marL="571500" indent="-5715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Failure Analysis</a:t>
            </a:r>
          </a:p>
          <a:p>
            <a:pPr marL="571500" indent="-5715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Environment and Sustainability</a:t>
            </a:r>
          </a:p>
          <a:p>
            <a:pPr marL="571500" indent="-5715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Refractories, Ceramics and Composites</a:t>
            </a:r>
          </a:p>
          <a:p>
            <a:pPr marL="571500" indent="-5715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Materials for Strategic Sectors -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Defence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Nuclear and Aerospace</a:t>
            </a:r>
          </a:p>
          <a:p>
            <a:pPr marL="571500" indent="-5715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Corrosion, Electrochemistry, Batteries and Fuel Cells</a:t>
            </a:r>
          </a:p>
          <a:p>
            <a:pPr marL="571500" indent="-57150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Archaeo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-metallurgy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>
            <a:spLocks noChangeAspect="1"/>
          </p:cNvSpPr>
          <p:nvPr/>
        </p:nvSpPr>
        <p:spPr>
          <a:xfrm>
            <a:off x="323978" y="5616780"/>
            <a:ext cx="21262394" cy="21057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6262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36000" bIns="36000" rtlCol="0" anchor="ctr"/>
          <a:lstStyle/>
          <a:p>
            <a:pPr lvl="0" algn="ctr">
              <a:lnSpc>
                <a:spcPct val="120000"/>
              </a:lnSpc>
            </a:pPr>
            <a:r>
              <a:rPr lang="en-US" sz="4000" b="1" dirty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(Arial </a:t>
            </a:r>
            <a:r>
              <a:rPr lang="en-US" sz="4000" b="1" dirty="0" smtClean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40, </a:t>
            </a:r>
            <a:r>
              <a:rPr lang="en-US" sz="4000" b="1" dirty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Bold, </a:t>
            </a:r>
            <a:r>
              <a:rPr lang="en-US" sz="4000" b="1" dirty="0" err="1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4000" b="1" dirty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RGB (18,73,155</a:t>
            </a:r>
            <a:r>
              <a:rPr lang="en-US" sz="4000" b="1" dirty="0" smtClean="0">
                <a:solidFill>
                  <a:srgbClr val="12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algn="ctr">
              <a:lnSpc>
                <a:spcPct val="120000"/>
              </a:lnSpc>
            </a:pPr>
            <a:r>
              <a:rPr lang="en-US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 (Arial 36, Normal, Black) – presenting author to be underlined</a:t>
            </a:r>
          </a:p>
          <a:p>
            <a:pPr lvl="0" algn="ctr">
              <a:lnSpc>
                <a:spcPct val="120000"/>
              </a:lnSpc>
            </a:pPr>
            <a:r>
              <a:rPr lang="en-US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(Arial 36, Normal, Black)</a:t>
            </a:r>
          </a:p>
        </p:txBody>
      </p:sp>
    </p:spTree>
    <p:extLst>
      <p:ext uri="{BB962C8B-B14F-4D97-AF65-F5344CB8AC3E}">
        <p14:creationId xmlns:p14="http://schemas.microsoft.com/office/powerpoint/2010/main" val="4294619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328</TotalTime>
  <Words>246</Words>
  <Application>Microsoft Office PowerPoint</Application>
  <PresentationFormat>Custom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Arial Black</vt:lpstr>
      <vt:lpstr>Bahnschrift</vt:lpstr>
      <vt:lpstr>Bahnschrift SemiBold</vt:lpstr>
      <vt:lpstr>Calibri</vt:lpstr>
      <vt:lpstr>Calibri Light</vt:lpstr>
      <vt:lpstr>Courier New</vt:lpstr>
      <vt:lpstr>Verdana</vt:lpstr>
      <vt:lpstr>Office Theme</vt:lpstr>
      <vt:lpstr>PowerPoint Presentation</vt:lpstr>
    </vt:vector>
  </TitlesOfParts>
  <Company>JSW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dd</dc:title>
  <dc:creator>Pranav Kumar Tripathi</dc:creator>
  <cp:lastModifiedBy>Pranav Kumar Tripathi</cp:lastModifiedBy>
  <cp:revision>41</cp:revision>
  <dcterms:created xsi:type="dcterms:W3CDTF">2024-10-16T05:38:03Z</dcterms:created>
  <dcterms:modified xsi:type="dcterms:W3CDTF">2024-10-22T06:22:52Z</dcterms:modified>
</cp:coreProperties>
</file>